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26"/>
  </p:notesMasterIdLst>
  <p:sldIdLst>
    <p:sldId id="287" r:id="rId2"/>
    <p:sldId id="273" r:id="rId3"/>
    <p:sldId id="257" r:id="rId4"/>
    <p:sldId id="277" r:id="rId5"/>
    <p:sldId id="272" r:id="rId6"/>
    <p:sldId id="258" r:id="rId7"/>
    <p:sldId id="283" r:id="rId8"/>
    <p:sldId id="284" r:id="rId9"/>
    <p:sldId id="274" r:id="rId10"/>
    <p:sldId id="264" r:id="rId11"/>
    <p:sldId id="278" r:id="rId12"/>
    <p:sldId id="265" r:id="rId13"/>
    <p:sldId id="266" r:id="rId14"/>
    <p:sldId id="288" r:id="rId15"/>
    <p:sldId id="275" r:id="rId16"/>
    <p:sldId id="269" r:id="rId17"/>
    <p:sldId id="281" r:id="rId18"/>
    <p:sldId id="285" r:id="rId19"/>
    <p:sldId id="282" r:id="rId20"/>
    <p:sldId id="280" r:id="rId21"/>
    <p:sldId id="286" r:id="rId22"/>
    <p:sldId id="276" r:id="rId23"/>
    <p:sldId id="271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67"/>
    <p:restoredTop sz="92857" autoAdjust="0"/>
  </p:normalViewPr>
  <p:slideViewPr>
    <p:cSldViewPr snapToGrid="0" snapToObjects="1">
      <p:cViewPr varScale="1">
        <p:scale>
          <a:sx n="112" d="100"/>
          <a:sy n="112" d="100"/>
        </p:scale>
        <p:origin x="216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BB7C9C-362B-C34C-878F-A4BDBABF658C}" type="datetimeFigureOut">
              <a:rPr lang="en-US" smtClean="0"/>
              <a:t>11/10/20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5CB37D-FE9C-6F43-AA42-63AEE4736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666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conference should receive reports and tithes on the 10th of each month. There is a large number of churches that are not delivering tithes and offerings on time. Elders should ensure that treasurers send remittances on time.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CB37D-FE9C-6F43-AA42-63AEE473682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182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CB37D-FE9C-6F43-AA42-63AEE47368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727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2.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iglesias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deben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seguir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el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calendario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ofrendas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Dos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sábados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cada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para 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iglesia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local 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otros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sábados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son para el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avance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obra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nivel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conferencia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nivel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mundial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iglesia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mundial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necesita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también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ofrendas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para el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avance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obra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CB37D-FE9C-6F43-AA42-63AEE47368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5524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Cada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junta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iglesia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debe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asegurar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tesoreros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presenten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reportes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financieros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Cheques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escritos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Transferencias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el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Resumen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Financiero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Hay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iglesias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las juntas no se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presentan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reportes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financieros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hay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iglesias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que no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saben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cómo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están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finanzas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CB37D-FE9C-6F43-AA42-63AEE47368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9645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ancianos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deben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asegurarse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que el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reporte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auditoria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debe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leído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aprobado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junta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iglesia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CB37D-FE9C-6F43-AA42-63AEE47368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984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proyecto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compra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construcción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remodelación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debe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coordinado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traves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departamento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tesoreria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conferencia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Lamentablemente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iglesias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realizan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remodelaciones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conferencia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notificada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Luego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vienen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problemas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legales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incumplimiento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contratos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errores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contratos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CB37D-FE9C-6F43-AA42-63AEE47368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688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CB37D-FE9C-6F43-AA42-63AEE47368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3386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7.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actualmente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6 Iglesias que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pagando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taxes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propiedad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rentales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personas que no son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pastores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otras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tramites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taxes.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Tenemos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casos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2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propiedades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las Iglesias que le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fueron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negadas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el tax exempt.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CB37D-FE9C-6F43-AA42-63AEE473682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5995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CB37D-FE9C-6F43-AA42-63AEE473682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758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DD3C6-5A4F-A64E-B3AA-77A74DBBBC99}" type="datetimeFigureOut">
              <a:rPr lang="en-US" smtClean="0"/>
              <a:t>11/10/20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A532779F-8CCF-9040-95BC-6E552B236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183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DD3C6-5A4F-A64E-B3AA-77A74DBBBC99}" type="datetimeFigureOut">
              <a:rPr lang="en-US" smtClean="0"/>
              <a:t>11/10/20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2779F-8CCF-9040-95BC-6E552B236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639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6DFDD3C6-5A4F-A64E-B3AA-77A74DBBBC99}" type="datetimeFigureOut">
              <a:rPr lang="en-US" smtClean="0"/>
              <a:t>11/10/20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A532779F-8CCF-9040-95BC-6E552B236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455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DD3C6-5A4F-A64E-B3AA-77A74DBBBC99}" type="datetimeFigureOut">
              <a:rPr lang="en-US" smtClean="0"/>
              <a:t>11/10/20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2779F-8CCF-9040-95BC-6E552B236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127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DD3C6-5A4F-A64E-B3AA-77A74DBBBC99}" type="datetimeFigureOut">
              <a:rPr lang="en-US" smtClean="0"/>
              <a:t>11/10/20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2779F-8CCF-9040-95BC-6E552B2361A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171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DD3C6-5A4F-A64E-B3AA-77A74DBBBC99}" type="datetimeFigureOut">
              <a:rPr lang="en-US" smtClean="0"/>
              <a:t>11/10/20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2779F-8CCF-9040-95BC-6E552B2361A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43486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DD3C6-5A4F-A64E-B3AA-77A74DBBBC99}" type="datetimeFigureOut">
              <a:rPr lang="en-US" smtClean="0"/>
              <a:t>11/10/20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2779F-8CCF-9040-95BC-6E552B236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946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DD3C6-5A4F-A64E-B3AA-77A74DBBBC99}" type="datetimeFigureOut">
              <a:rPr lang="en-US" smtClean="0"/>
              <a:t>11/10/20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2779F-8CCF-9040-95BC-6E552B236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878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DD3C6-5A4F-A64E-B3AA-77A74DBBBC99}" type="datetimeFigureOut">
              <a:rPr lang="en-US" smtClean="0"/>
              <a:t>11/10/20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2779F-8CCF-9040-95BC-6E552B236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744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DD3C6-5A4F-A64E-B3AA-77A74DBBBC99}" type="datetimeFigureOut">
              <a:rPr lang="en-US" smtClean="0"/>
              <a:t>11/10/20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2779F-8CCF-9040-95BC-6E552B236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283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DD3C6-5A4F-A64E-B3AA-77A74DBBBC99}" type="datetimeFigureOut">
              <a:rPr lang="en-US" smtClean="0"/>
              <a:t>11/10/20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2779F-8CCF-9040-95BC-6E552B236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318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6DFDD3C6-5A4F-A64E-B3AA-77A74DBBBC99}" type="datetimeFigureOut">
              <a:rPr lang="en-US" smtClean="0"/>
              <a:t>11/10/20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A532779F-8CCF-9040-95BC-6E552B236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65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8.wmf"/><Relationship Id="rId12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3.bin"/><Relationship Id="rId5" Type="http://schemas.openxmlformats.org/officeDocument/2006/relationships/image" Target="../media/image7.wmf"/><Relationship Id="rId10" Type="http://schemas.openxmlformats.org/officeDocument/2006/relationships/image" Target="../media/image12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11.wmf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mailto:cportanova@njcsda.org" TargetMode="External"/><Relationship Id="rId13" Type="http://schemas.openxmlformats.org/officeDocument/2006/relationships/hyperlink" Target="mailto:help@njcsda.org" TargetMode="External"/><Relationship Id="rId3" Type="http://schemas.openxmlformats.org/officeDocument/2006/relationships/image" Target="../media/image29.tiff"/><Relationship Id="rId7" Type="http://schemas.openxmlformats.org/officeDocument/2006/relationships/image" Target="../media/image33.tiff"/><Relationship Id="rId12" Type="http://schemas.openxmlformats.org/officeDocument/2006/relationships/hyperlink" Target="mailto:lnunez@njcsda.org" TargetMode="External"/><Relationship Id="rId17" Type="http://schemas.openxmlformats.org/officeDocument/2006/relationships/image" Target="../media/image36.jpe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35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tiff"/><Relationship Id="rId11" Type="http://schemas.openxmlformats.org/officeDocument/2006/relationships/hyperlink" Target="mailto:yfajardo@njcsda.org" TargetMode="External"/><Relationship Id="rId5" Type="http://schemas.openxmlformats.org/officeDocument/2006/relationships/image" Target="../media/image31.tiff"/><Relationship Id="rId15" Type="http://schemas.openxmlformats.org/officeDocument/2006/relationships/image" Target="../media/image34.jpeg"/><Relationship Id="rId10" Type="http://schemas.openxmlformats.org/officeDocument/2006/relationships/hyperlink" Target="mailto:erivera@njcsda.org" TargetMode="External"/><Relationship Id="rId4" Type="http://schemas.openxmlformats.org/officeDocument/2006/relationships/image" Target="../media/image30.tiff"/><Relationship Id="rId9" Type="http://schemas.openxmlformats.org/officeDocument/2006/relationships/hyperlink" Target="mailto:aaguero@njcsda.org" TargetMode="External"/><Relationship Id="rId14" Type="http://schemas.openxmlformats.org/officeDocument/2006/relationships/hyperlink" Target="mailto:llebron@nnjcsda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t="-12000" r="-2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92EF3-CB04-403B-95DB-98F739003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6489" y="3536442"/>
            <a:ext cx="5611091" cy="1427295"/>
          </a:xfrm>
        </p:spPr>
        <p:txBody>
          <a:bodyPr>
            <a:normAutofit/>
          </a:bodyPr>
          <a:lstStyle/>
          <a:p>
            <a:r>
              <a:rPr lang="en-US" dirty="0"/>
              <a:t>Elders’ Retreat</a:t>
            </a:r>
            <a:br>
              <a:rPr lang="en-US" dirty="0"/>
            </a:br>
            <a:r>
              <a:rPr lang="en-US" sz="3600" dirty="0"/>
              <a:t>New Jersey Conference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807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5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B9904-67AA-E34B-8EBE-F0F879062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3945" y="5320145"/>
            <a:ext cx="9324110" cy="1518181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1" dirty="0"/>
              <a:t>Returning Tithe and Offerings to the New Jersey Conference</a:t>
            </a:r>
          </a:p>
        </p:txBody>
      </p:sp>
    </p:spTree>
    <p:extLst>
      <p:ext uri="{BB962C8B-B14F-4D97-AF65-F5344CB8AC3E}">
        <p14:creationId xmlns:p14="http://schemas.microsoft.com/office/powerpoint/2010/main" val="26360280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9715C8D-2D09-444C-904A-866570A9C3C0}"/>
              </a:ext>
            </a:extLst>
          </p:cNvPr>
          <p:cNvSpPr txBox="1"/>
          <p:nvPr/>
        </p:nvSpPr>
        <p:spPr>
          <a:xfrm>
            <a:off x="332509" y="352216"/>
            <a:ext cx="1075112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400" dirty="0"/>
          </a:p>
          <a:p>
            <a:pPr marL="342900" indent="-342900">
              <a:buFontTx/>
              <a:buAutoNum type="arabicPeriod"/>
            </a:pPr>
            <a:endParaRPr lang="en-US" sz="3400" dirty="0"/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26A7D3B1-162E-604A-ACC1-46966D6FF6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0927693"/>
              </p:ext>
            </p:extLst>
          </p:nvPr>
        </p:nvGraphicFramePr>
        <p:xfrm>
          <a:off x="1842651" y="4648200"/>
          <a:ext cx="2209800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4" name="Clip" r:id="rId4" imgW="5910480" imgH="1873080" progId="">
                  <p:embed/>
                </p:oleObj>
              </mc:Choice>
              <mc:Fallback>
                <p:oleObj name="Clip" r:id="rId4" imgW="5910480" imgH="1873080" progId="">
                  <p:embed/>
                  <p:pic>
                    <p:nvPicPr>
                      <p:cNvPr id="9523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2651" y="4648200"/>
                        <a:ext cx="2209800" cy="1111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E6A3C50B-A44A-1F41-80F7-6FE81D5A16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4187538"/>
              </p:ext>
            </p:extLst>
          </p:nvPr>
        </p:nvGraphicFramePr>
        <p:xfrm>
          <a:off x="7481451" y="1828800"/>
          <a:ext cx="18288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5" name="Clip" r:id="rId6" imgW="5281200" imgH="2430000" progId="">
                  <p:embed/>
                </p:oleObj>
              </mc:Choice>
              <mc:Fallback>
                <p:oleObj name="Clip" r:id="rId6" imgW="5281200" imgH="2430000" progId="">
                  <p:embed/>
                  <p:pic>
                    <p:nvPicPr>
                      <p:cNvPr id="9523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81451" y="1828800"/>
                        <a:ext cx="1828800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4">
            <a:extLst>
              <a:ext uri="{FF2B5EF4-FFF2-40B4-BE49-F238E27FC236}">
                <a16:creationId xmlns:a16="http://schemas.microsoft.com/office/drawing/2014/main" id="{C325D075-B5A0-C04B-9E8C-3AFCA283E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66451" y="1447800"/>
            <a:ext cx="1371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3121A127-A38C-5343-A01C-61489D204D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47651" y="2133600"/>
            <a:ext cx="2667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B1011BF0-3856-B940-A86B-E5AA0E7046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195451" y="4495800"/>
            <a:ext cx="2590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WordArt 7">
            <a:extLst>
              <a:ext uri="{FF2B5EF4-FFF2-40B4-BE49-F238E27FC236}">
                <a16:creationId xmlns:a16="http://schemas.microsoft.com/office/drawing/2014/main" id="{0427906C-7B0A-5B44-A11A-C091D4A9B88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223651" y="457200"/>
            <a:ext cx="83820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US" sz="3600" kern="10" dirty="0" err="1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 Black"/>
              </a:rPr>
              <a:t>We</a:t>
            </a:r>
            <a:r>
              <a:rPr lang="es-US" sz="3600" kern="10" dirty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 Black"/>
              </a:rPr>
              <a:t> </a:t>
            </a:r>
            <a:r>
              <a:rPr lang="es-US" sz="3600" kern="10" dirty="0" err="1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 Black"/>
              </a:rPr>
              <a:t>all</a:t>
            </a:r>
            <a:r>
              <a:rPr lang="es-US" sz="3600" kern="10" dirty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 Black"/>
              </a:rPr>
              <a:t> </a:t>
            </a:r>
            <a:r>
              <a:rPr lang="es-US" sz="3600" kern="10" dirty="0" err="1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 Black"/>
              </a:rPr>
              <a:t>have</a:t>
            </a:r>
            <a:r>
              <a:rPr lang="es-US" sz="3600" kern="10" dirty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 Black"/>
              </a:rPr>
              <a:t> </a:t>
            </a:r>
            <a:r>
              <a:rPr lang="es-US" sz="3600" kern="10" dirty="0" err="1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 Black"/>
              </a:rPr>
              <a:t>deadlines</a:t>
            </a:r>
            <a:endParaRPr lang="es-US" sz="3600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solidFill>
                <a:schemeClr val="bg1"/>
              </a:solidFill>
              <a:latin typeface="Arial Black"/>
            </a:endParaRPr>
          </a:p>
        </p:txBody>
      </p:sp>
      <p:graphicFrame>
        <p:nvGraphicFramePr>
          <p:cNvPr id="11" name="Object 8">
            <a:extLst>
              <a:ext uri="{FF2B5EF4-FFF2-40B4-BE49-F238E27FC236}">
                <a16:creationId xmlns:a16="http://schemas.microsoft.com/office/drawing/2014/main" id="{632C7F09-2872-BC4E-B0AC-061BEC069B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1061158"/>
              </p:ext>
            </p:extLst>
          </p:nvPr>
        </p:nvGraphicFramePr>
        <p:xfrm>
          <a:off x="9081651" y="4267200"/>
          <a:ext cx="1524000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6" name="Clip" r:id="rId11" imgW="3473280" imgH="3520800" progId="">
                  <p:embed/>
                </p:oleObj>
              </mc:Choice>
              <mc:Fallback>
                <p:oleObj name="Clip" r:id="rId11" imgW="3473280" imgH="3520800" progId="">
                  <p:embed/>
                  <p:pic>
                    <p:nvPicPr>
                      <p:cNvPr id="9524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81651" y="4267200"/>
                        <a:ext cx="1524000" cy="144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9">
            <a:extLst>
              <a:ext uri="{FF2B5EF4-FFF2-40B4-BE49-F238E27FC236}">
                <a16:creationId xmlns:a16="http://schemas.microsoft.com/office/drawing/2014/main" id="{441991FB-2EC4-894A-99F9-D87FB7262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6451" y="3505200"/>
            <a:ext cx="8610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en-US" sz="2800" dirty="0"/>
              <a:t>It is necessary for the world church to operate and plan effectively.</a:t>
            </a:r>
            <a:endParaRPr lang="es-US" sz="2800" dirty="0"/>
          </a:p>
        </p:txBody>
      </p:sp>
      <p:sp>
        <p:nvSpPr>
          <p:cNvPr id="13" name="Text Box 10">
            <a:extLst>
              <a:ext uri="{FF2B5EF4-FFF2-40B4-BE49-F238E27FC236}">
                <a16:creationId xmlns:a16="http://schemas.microsoft.com/office/drawing/2014/main" id="{6515EA0A-E98D-884B-A32E-0846058C81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1509" y="2986088"/>
            <a:ext cx="180947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s-US" sz="2000" dirty="0" err="1"/>
              <a:t>Church</a:t>
            </a:r>
            <a:r>
              <a:rPr lang="es-US" sz="2000" dirty="0"/>
              <a:t> (10th)</a:t>
            </a:r>
          </a:p>
        </p:txBody>
      </p:sp>
      <p:sp>
        <p:nvSpPr>
          <p:cNvPr id="14" name="Text Box 11">
            <a:extLst>
              <a:ext uri="{FF2B5EF4-FFF2-40B4-BE49-F238E27FC236}">
                <a16:creationId xmlns:a16="http://schemas.microsoft.com/office/drawing/2014/main" id="{20280309-87A5-C348-A49F-4C483C785D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1371" y="2986088"/>
            <a:ext cx="233435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s-US" sz="2000" dirty="0" err="1"/>
              <a:t>Conference</a:t>
            </a:r>
            <a:r>
              <a:rPr lang="es-US" sz="2000" dirty="0"/>
              <a:t> (15th)</a:t>
            </a:r>
          </a:p>
        </p:txBody>
      </p:sp>
      <p:sp>
        <p:nvSpPr>
          <p:cNvPr id="15" name="Text Box 12">
            <a:extLst>
              <a:ext uri="{FF2B5EF4-FFF2-40B4-BE49-F238E27FC236}">
                <a16:creationId xmlns:a16="http://schemas.microsoft.com/office/drawing/2014/main" id="{7A533184-9DB1-CB47-BA8B-B93499E0A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4851" y="2895600"/>
            <a:ext cx="14502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 dirty="0"/>
              <a:t>Union (20</a:t>
            </a:r>
            <a:r>
              <a:rPr lang="en-US" sz="2000" baseline="30000" dirty="0"/>
              <a:t>th</a:t>
            </a:r>
            <a:r>
              <a:rPr lang="en-US" sz="2000" dirty="0"/>
              <a:t>)</a:t>
            </a:r>
          </a:p>
        </p:txBody>
      </p:sp>
      <p:sp>
        <p:nvSpPr>
          <p:cNvPr id="16" name="Text Box 13">
            <a:extLst>
              <a:ext uri="{FF2B5EF4-FFF2-40B4-BE49-F238E27FC236}">
                <a16:creationId xmlns:a16="http://schemas.microsoft.com/office/drawing/2014/main" id="{B716039F-F320-CC4A-97EA-9F46054428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0251" y="5867400"/>
            <a:ext cx="175911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 dirty="0"/>
              <a:t>Division (25</a:t>
            </a:r>
            <a:r>
              <a:rPr lang="en-US" sz="2000" baseline="30000" dirty="0"/>
              <a:t>th</a:t>
            </a:r>
            <a:r>
              <a:rPr lang="en-US" sz="2000" dirty="0"/>
              <a:t>)</a:t>
            </a:r>
          </a:p>
        </p:txBody>
      </p:sp>
      <p:sp>
        <p:nvSpPr>
          <p:cNvPr id="17" name="Text Box 14">
            <a:extLst>
              <a:ext uri="{FF2B5EF4-FFF2-40B4-BE49-F238E27FC236}">
                <a16:creationId xmlns:a16="http://schemas.microsoft.com/office/drawing/2014/main" id="{ACABE4EE-F990-0249-AE08-ECF9869C5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5451" y="5638800"/>
            <a:ext cx="27382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s-US" sz="2000" b="1" dirty="0">
                <a:ln>
                  <a:solidFill>
                    <a:schemeClr val="tx1"/>
                  </a:solidFill>
                </a:ln>
              </a:rPr>
              <a:t>General </a:t>
            </a:r>
            <a:r>
              <a:rPr lang="es-US" sz="2000" b="1" dirty="0" err="1">
                <a:ln>
                  <a:solidFill>
                    <a:schemeClr val="tx1"/>
                  </a:solidFill>
                </a:ln>
              </a:rPr>
              <a:t>Conference</a:t>
            </a:r>
            <a:endParaRPr lang="es-US" sz="2000" b="1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8" name="AutoShape 15">
            <a:extLst>
              <a:ext uri="{FF2B5EF4-FFF2-40B4-BE49-F238E27FC236}">
                <a16:creationId xmlns:a16="http://schemas.microsoft.com/office/drawing/2014/main" id="{D2057F9D-EDCF-8944-86DF-0684E5F729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5651" y="2286000"/>
            <a:ext cx="685800" cy="333375"/>
          </a:xfrm>
          <a:prstGeom prst="rightArrow">
            <a:avLst>
              <a:gd name="adj1" fmla="val 50000"/>
              <a:gd name="adj2" fmla="val 51429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" name="AutoShape 16">
            <a:extLst>
              <a:ext uri="{FF2B5EF4-FFF2-40B4-BE49-F238E27FC236}">
                <a16:creationId xmlns:a16="http://schemas.microsoft.com/office/drawing/2014/main" id="{8BEDD398-1D3A-AA4E-A4A4-9E18D79F18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7051" y="2438400"/>
            <a:ext cx="685800" cy="333375"/>
          </a:xfrm>
          <a:prstGeom prst="rightArrow">
            <a:avLst>
              <a:gd name="adj1" fmla="val 50000"/>
              <a:gd name="adj2" fmla="val 51429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" name="AutoShape 17">
            <a:extLst>
              <a:ext uri="{FF2B5EF4-FFF2-40B4-BE49-F238E27FC236}">
                <a16:creationId xmlns:a16="http://schemas.microsoft.com/office/drawing/2014/main" id="{193F235F-D136-834E-B6AE-02D1AE5A51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38851" y="2286000"/>
            <a:ext cx="685800" cy="333375"/>
          </a:xfrm>
          <a:prstGeom prst="rightArrow">
            <a:avLst>
              <a:gd name="adj1" fmla="val 50000"/>
              <a:gd name="adj2" fmla="val 51429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1" name="AutoShape 18">
            <a:extLst>
              <a:ext uri="{FF2B5EF4-FFF2-40B4-BE49-F238E27FC236}">
                <a16:creationId xmlns:a16="http://schemas.microsoft.com/office/drawing/2014/main" id="{ED3B59C6-7378-C642-A716-023F01D3AE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4851" y="5181600"/>
            <a:ext cx="685800" cy="333375"/>
          </a:xfrm>
          <a:prstGeom prst="rightArrow">
            <a:avLst>
              <a:gd name="adj1" fmla="val 50000"/>
              <a:gd name="adj2" fmla="val 51429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2" name="AutoShape 18">
            <a:extLst>
              <a:ext uri="{FF2B5EF4-FFF2-40B4-BE49-F238E27FC236}">
                <a16:creationId xmlns:a16="http://schemas.microsoft.com/office/drawing/2014/main" id="{1337692E-C921-124A-9CA7-A637A4A68A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3451" y="5181600"/>
            <a:ext cx="685800" cy="333375"/>
          </a:xfrm>
          <a:prstGeom prst="rightArrow">
            <a:avLst>
              <a:gd name="adj1" fmla="val 50000"/>
              <a:gd name="adj2" fmla="val 51429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9038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317CFBF-8AB7-45BD-9E93-D544304501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B3A8ECB-5AA7-4CCB-89F6-29E203FA01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4C44A3B-9DEA-41D8-A5B4-1D45E89978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8C437AC-8FB6-5A48-A5A0-DBB5499DDB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304999"/>
              </p:ext>
            </p:extLst>
          </p:nvPr>
        </p:nvGraphicFramePr>
        <p:xfrm>
          <a:off x="294468" y="956590"/>
          <a:ext cx="11564457" cy="50672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569844">
                  <a:extLst>
                    <a:ext uri="{9D8B030D-6E8A-4147-A177-3AD203B41FA5}">
                      <a16:colId xmlns:a16="http://schemas.microsoft.com/office/drawing/2014/main" val="2681603430"/>
                    </a:ext>
                  </a:extLst>
                </a:gridCol>
                <a:gridCol w="994613">
                  <a:extLst>
                    <a:ext uri="{9D8B030D-6E8A-4147-A177-3AD203B41FA5}">
                      <a16:colId xmlns:a16="http://schemas.microsoft.com/office/drawing/2014/main" val="3147301911"/>
                    </a:ext>
                  </a:extLst>
                </a:gridCol>
              </a:tblGrid>
              <a:tr h="513330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3600" b="1" i="1" u="none" strike="noStrike" noProof="0" dirty="0">
                          <a:effectLst/>
                        </a:rPr>
                        <a:t>New Jersey </a:t>
                      </a:r>
                      <a:r>
                        <a:rPr lang="es-ES_tradnl" sz="3600" b="1" i="1" u="none" strike="noStrike" noProof="0" dirty="0" err="1">
                          <a:effectLst/>
                        </a:rPr>
                        <a:t>Conference</a:t>
                      </a:r>
                      <a:r>
                        <a:rPr lang="es-ES_tradnl" sz="3600" b="1" i="1" u="none" strike="noStrike" noProof="0" dirty="0">
                          <a:effectLst/>
                        </a:rPr>
                        <a:t> </a:t>
                      </a:r>
                      <a:r>
                        <a:rPr lang="es-ES_tradnl" sz="3600" b="1" i="1" u="none" strike="noStrike" noProof="0" dirty="0" err="1">
                          <a:effectLst/>
                        </a:rPr>
                        <a:t>of</a:t>
                      </a:r>
                      <a:r>
                        <a:rPr lang="es-ES_tradnl" sz="3600" b="1" i="1" u="none" strike="noStrike" noProof="0" dirty="0">
                          <a:effectLst/>
                        </a:rPr>
                        <a:t> SDA</a:t>
                      </a:r>
                      <a:endParaRPr lang="es-ES_tradnl" sz="3600" b="1" i="1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53" marR="21353" marT="213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_tradnl" sz="27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53" marR="21353" marT="21353" marB="0" anchor="b"/>
                </a:tc>
                <a:extLst>
                  <a:ext uri="{0D108BD9-81ED-4DB2-BD59-A6C34878D82A}">
                    <a16:rowId xmlns:a16="http://schemas.microsoft.com/office/drawing/2014/main" val="3671317125"/>
                  </a:ext>
                </a:extLst>
              </a:tr>
              <a:tr h="567994">
                <a:tc>
                  <a:txBody>
                    <a:bodyPr/>
                    <a:lstStyle/>
                    <a:p>
                      <a:pPr algn="l" fontAlgn="b"/>
                      <a:endParaRPr lang="es-ES_tradnl" sz="27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53" marR="21353" marT="213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_tradnl" sz="27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53" marR="21353" marT="21353" marB="0" anchor="b"/>
                </a:tc>
                <a:extLst>
                  <a:ext uri="{0D108BD9-81ED-4DB2-BD59-A6C34878D82A}">
                    <a16:rowId xmlns:a16="http://schemas.microsoft.com/office/drawing/2014/main" val="810504935"/>
                  </a:ext>
                </a:extLst>
              </a:tr>
              <a:tr h="5133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b="1" i="1" u="none" strike="noStrike" noProof="0" dirty="0">
                          <a:effectLst/>
                        </a:rPr>
                        <a:t>      Analysis of Remittances to September</a:t>
                      </a:r>
                      <a:endParaRPr lang="es-ES_tradnl" sz="3600" b="1" i="1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53" marR="21353" marT="213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_tradnl" sz="27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53" marR="21353" marT="21353" marB="0" anchor="b"/>
                </a:tc>
                <a:extLst>
                  <a:ext uri="{0D108BD9-81ED-4DB2-BD59-A6C34878D82A}">
                    <a16:rowId xmlns:a16="http://schemas.microsoft.com/office/drawing/2014/main" val="2765519704"/>
                  </a:ext>
                </a:extLst>
              </a:tr>
              <a:tr h="567994">
                <a:tc>
                  <a:txBody>
                    <a:bodyPr/>
                    <a:lstStyle/>
                    <a:p>
                      <a:pPr algn="l" fontAlgn="b"/>
                      <a:endParaRPr lang="es-ES_tradnl" sz="27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53" marR="21353" marT="213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_tradnl" sz="27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53" marR="21353" marT="21353" marB="0" anchor="b"/>
                </a:tc>
                <a:extLst>
                  <a:ext uri="{0D108BD9-81ED-4DB2-BD59-A6C34878D82A}">
                    <a16:rowId xmlns:a16="http://schemas.microsoft.com/office/drawing/2014/main" val="2788935081"/>
                  </a:ext>
                </a:extLst>
              </a:tr>
              <a:tr h="513330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3200" u="none" strike="noStrike" noProof="0" dirty="0" err="1">
                          <a:effectLst/>
                        </a:rPr>
                        <a:t>Number</a:t>
                      </a:r>
                      <a:r>
                        <a:rPr lang="es-ES_tradnl" sz="3200" u="none" strike="noStrike" noProof="0" dirty="0">
                          <a:effectLst/>
                        </a:rPr>
                        <a:t> off  </a:t>
                      </a:r>
                      <a:r>
                        <a:rPr lang="es-ES_tradnl" sz="3200" u="none" strike="noStrike" noProof="0" dirty="0" err="1">
                          <a:effectLst/>
                        </a:rPr>
                        <a:t>Churches</a:t>
                      </a:r>
                      <a:endParaRPr lang="es-ES_tradnl" sz="32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53" marR="21353" marT="213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_tradnl" sz="3600" u="none" strike="noStrike" noProof="0" dirty="0">
                          <a:effectLst/>
                        </a:rPr>
                        <a:t>106</a:t>
                      </a:r>
                      <a:endParaRPr lang="es-ES_tradnl" sz="3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53" marR="21353" marT="21353" marB="0" anchor="b"/>
                </a:tc>
                <a:extLst>
                  <a:ext uri="{0D108BD9-81ED-4DB2-BD59-A6C34878D82A}">
                    <a16:rowId xmlns:a16="http://schemas.microsoft.com/office/drawing/2014/main" val="1928584462"/>
                  </a:ext>
                </a:extLst>
              </a:tr>
              <a:tr h="513330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3200" u="none" strike="noStrike" noProof="0" dirty="0" err="1">
                          <a:effectLst/>
                        </a:rPr>
                        <a:t>Remittances</a:t>
                      </a:r>
                      <a:r>
                        <a:rPr lang="es-ES_tradnl" sz="3200" u="none" strike="noStrike" noProof="0" dirty="0">
                          <a:effectLst/>
                        </a:rPr>
                        <a:t> </a:t>
                      </a:r>
                      <a:r>
                        <a:rPr lang="es-ES_tradnl" sz="3200" u="none" strike="noStrike" noProof="0" dirty="0" err="1">
                          <a:effectLst/>
                        </a:rPr>
                        <a:t>out</a:t>
                      </a:r>
                      <a:r>
                        <a:rPr lang="es-ES_tradnl" sz="3200" u="none" strike="noStrike" noProof="0" dirty="0">
                          <a:effectLst/>
                        </a:rPr>
                        <a:t> </a:t>
                      </a:r>
                      <a:r>
                        <a:rPr lang="es-ES_tradnl" sz="3200" u="none" strike="noStrike" noProof="0" dirty="0" err="1">
                          <a:effectLst/>
                        </a:rPr>
                        <a:t>of</a:t>
                      </a:r>
                      <a:r>
                        <a:rPr lang="es-ES_tradnl" sz="3200" u="none" strike="noStrike" noProof="0" dirty="0">
                          <a:effectLst/>
                        </a:rPr>
                        <a:t> time (</a:t>
                      </a:r>
                      <a:r>
                        <a:rPr lang="en-US" sz="3200" u="none" strike="noStrike" noProof="0" dirty="0">
                          <a:effectLst/>
                        </a:rPr>
                        <a:t>No checks and no reports</a:t>
                      </a:r>
                      <a:r>
                        <a:rPr lang="es-ES_tradnl" sz="3200" u="none" strike="noStrike" noProof="0" dirty="0">
                          <a:effectLst/>
                        </a:rPr>
                        <a:t>)</a:t>
                      </a:r>
                      <a:endParaRPr lang="es-ES_tradnl" sz="32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53" marR="21353" marT="213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_tradnl" sz="3600" u="none" strike="noStrike" noProof="0" dirty="0">
                          <a:effectLst/>
                        </a:rPr>
                        <a:t>37</a:t>
                      </a:r>
                      <a:endParaRPr lang="es-ES_tradnl" sz="3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53" marR="21353" marT="21353" marB="0" anchor="b"/>
                </a:tc>
                <a:extLst>
                  <a:ext uri="{0D108BD9-81ED-4DB2-BD59-A6C34878D82A}">
                    <a16:rowId xmlns:a16="http://schemas.microsoft.com/office/drawing/2014/main" val="2410449283"/>
                  </a:ext>
                </a:extLst>
              </a:tr>
              <a:tr h="513330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3200" u="none" strike="noStrike" noProof="0" dirty="0" err="1">
                          <a:effectLst/>
                        </a:rPr>
                        <a:t>Remittances</a:t>
                      </a:r>
                      <a:r>
                        <a:rPr lang="es-ES_tradnl" sz="3200" u="none" strike="noStrike" noProof="0" dirty="0">
                          <a:effectLst/>
                        </a:rPr>
                        <a:t> </a:t>
                      </a:r>
                      <a:r>
                        <a:rPr lang="es-ES_tradnl" sz="3200" u="none" strike="noStrike" noProof="0" dirty="0" err="1">
                          <a:effectLst/>
                        </a:rPr>
                        <a:t>not</a:t>
                      </a:r>
                      <a:r>
                        <a:rPr lang="es-ES_tradnl" sz="3200" u="none" strike="noStrike" noProof="0" dirty="0">
                          <a:effectLst/>
                        </a:rPr>
                        <a:t> complete (</a:t>
                      </a:r>
                      <a:r>
                        <a:rPr lang="es-ES_tradnl" sz="3200" u="none" strike="noStrike" noProof="0" dirty="0" err="1">
                          <a:effectLst/>
                        </a:rPr>
                        <a:t>Only</a:t>
                      </a:r>
                      <a:r>
                        <a:rPr lang="es-ES_tradnl" sz="3200" u="none" strike="noStrike" noProof="0" dirty="0">
                          <a:effectLst/>
                        </a:rPr>
                        <a:t> </a:t>
                      </a:r>
                      <a:r>
                        <a:rPr lang="es-ES_tradnl" sz="3200" u="none" strike="noStrike" noProof="0" dirty="0" err="1">
                          <a:effectLst/>
                        </a:rPr>
                        <a:t>checks</a:t>
                      </a:r>
                      <a:r>
                        <a:rPr lang="es-ES_tradnl" sz="3200" u="none" strike="noStrike" noProof="0" dirty="0">
                          <a:effectLst/>
                        </a:rPr>
                        <a:t> </a:t>
                      </a:r>
                      <a:r>
                        <a:rPr lang="es-ES_tradnl" sz="3200" u="none" strike="noStrike" noProof="0" dirty="0" err="1">
                          <a:effectLst/>
                        </a:rPr>
                        <a:t>without</a:t>
                      </a:r>
                      <a:r>
                        <a:rPr lang="es-ES_tradnl" sz="3200" u="none" strike="noStrike" noProof="0" dirty="0">
                          <a:effectLst/>
                        </a:rPr>
                        <a:t> </a:t>
                      </a:r>
                      <a:r>
                        <a:rPr lang="es-ES_tradnl" sz="3200" u="none" strike="noStrike" noProof="0" dirty="0" err="1">
                          <a:effectLst/>
                        </a:rPr>
                        <a:t>reports</a:t>
                      </a:r>
                      <a:r>
                        <a:rPr lang="es-ES_tradnl" sz="3200" u="none" strike="noStrike" noProof="0" dirty="0">
                          <a:effectLst/>
                        </a:rPr>
                        <a:t>)</a:t>
                      </a:r>
                      <a:endParaRPr lang="es-ES_tradnl" sz="32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53" marR="21353" marT="213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_tradnl" sz="3600" u="none" strike="noStrike" noProof="0" dirty="0">
                          <a:effectLst/>
                        </a:rPr>
                        <a:t>4</a:t>
                      </a:r>
                      <a:endParaRPr lang="es-ES_tradnl" sz="3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53" marR="21353" marT="21353" marB="0" anchor="b"/>
                </a:tc>
                <a:extLst>
                  <a:ext uri="{0D108BD9-81ED-4DB2-BD59-A6C34878D82A}">
                    <a16:rowId xmlns:a16="http://schemas.microsoft.com/office/drawing/2014/main" val="76028534"/>
                  </a:ext>
                </a:extLst>
              </a:tr>
              <a:tr h="567994">
                <a:tc>
                  <a:txBody>
                    <a:bodyPr/>
                    <a:lstStyle/>
                    <a:p>
                      <a:pPr algn="l" fontAlgn="b"/>
                      <a:endParaRPr lang="es-ES_tradnl" sz="27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53" marR="21353" marT="213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_tradnl" sz="27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53" marR="21353" marT="21353" marB="0" anchor="b"/>
                </a:tc>
                <a:extLst>
                  <a:ext uri="{0D108BD9-81ED-4DB2-BD59-A6C34878D82A}">
                    <a16:rowId xmlns:a16="http://schemas.microsoft.com/office/drawing/2014/main" val="784212969"/>
                  </a:ext>
                </a:extLst>
              </a:tr>
              <a:tr h="5133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1" u="none" strike="noStrike" noProof="0" dirty="0">
                          <a:effectLst/>
                        </a:rPr>
                        <a:t>Remittances out of time in</a:t>
                      </a:r>
                      <a:r>
                        <a:rPr lang="es-ES_tradnl" sz="3200" b="1" i="1" u="none" strike="noStrike" noProof="0" dirty="0">
                          <a:effectLst/>
                        </a:rPr>
                        <a:t>%</a:t>
                      </a:r>
                      <a:endParaRPr lang="es-ES_tradnl" sz="3200" b="1" i="1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53" marR="21353" marT="213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_tradnl" sz="3200" u="none" strike="noStrike" noProof="0" dirty="0">
                          <a:effectLst/>
                        </a:rPr>
                        <a:t>39%</a:t>
                      </a:r>
                      <a:endParaRPr lang="es-ES_tradnl" sz="32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53" marR="21353" marT="21353" marB="0" anchor="b"/>
                </a:tc>
                <a:extLst>
                  <a:ext uri="{0D108BD9-81ED-4DB2-BD59-A6C34878D82A}">
                    <a16:rowId xmlns:a16="http://schemas.microsoft.com/office/drawing/2014/main" val="31651741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24314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39275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B78289B-A195-8E41-9774-86848B97F5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9721" y="0"/>
            <a:ext cx="46027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716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B6FDD71-0659-D841-89D7-CCE195632131}"/>
              </a:ext>
            </a:extLst>
          </p:cNvPr>
          <p:cNvSpPr txBox="1"/>
          <p:nvPr/>
        </p:nvSpPr>
        <p:spPr>
          <a:xfrm>
            <a:off x="356461" y="366623"/>
            <a:ext cx="11360258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Offerings to the NAD / General Conference</a:t>
            </a:r>
            <a:endParaRPr lang="es-ES_tradnl" sz="3200" b="1" dirty="0"/>
          </a:p>
          <a:p>
            <a:endParaRPr lang="es-ES_tradnl" sz="2400" dirty="0"/>
          </a:p>
          <a:p>
            <a:pPr marL="285750" indent="-285750">
              <a:buFontTx/>
              <a:buChar char="-"/>
            </a:pPr>
            <a:r>
              <a:rPr lang="en-US" sz="2800" b="1" u="sng" dirty="0"/>
              <a:t>Offerings to missions (SS): 25% is for special projects of the General Conference and 75% goes to missions.</a:t>
            </a:r>
          </a:p>
          <a:p>
            <a:pPr marL="285750" indent="-285750">
              <a:buFontTx/>
              <a:buChar char="-"/>
            </a:pPr>
            <a:endParaRPr lang="es-ES_tradnl" sz="2800" dirty="0">
              <a:sym typeface="Wingdings"/>
            </a:endParaRPr>
          </a:p>
          <a:p>
            <a:pPr marL="285750" indent="-285750">
              <a:buFontTx/>
              <a:buChar char="-"/>
            </a:pPr>
            <a:r>
              <a:rPr lang="en-US" sz="2800" b="1" u="sng" dirty="0">
                <a:sym typeface="Wingdings"/>
              </a:rPr>
              <a:t>Offerings of Birthday and Gratitude: 100% goes to the missions</a:t>
            </a:r>
          </a:p>
          <a:p>
            <a:pPr marL="285750" indent="-285750">
              <a:buFontTx/>
              <a:buChar char="-"/>
            </a:pPr>
            <a:endParaRPr lang="es-ES_tradnl" sz="2800" dirty="0">
              <a:sym typeface="Wingdings"/>
            </a:endParaRPr>
          </a:p>
          <a:p>
            <a:pPr marL="285750" indent="-285750">
              <a:buFontTx/>
              <a:buChar char="-"/>
            </a:pPr>
            <a:r>
              <a:rPr lang="en-US" sz="2800" b="1" u="sng" dirty="0">
                <a:sym typeface="Wingdings"/>
              </a:rPr>
              <a:t>Annual Sacrifice: 100% is sent to spread the gospel to places where there is no Adventist presence.</a:t>
            </a:r>
          </a:p>
          <a:p>
            <a:endParaRPr lang="en-US" sz="2800" b="1" u="sng" dirty="0">
              <a:sym typeface="Wingdings"/>
            </a:endParaRPr>
          </a:p>
          <a:p>
            <a:pPr marL="285750" indent="-285750">
              <a:buFontTx/>
              <a:buChar char="-"/>
            </a:pPr>
            <a:r>
              <a:rPr lang="en-US" sz="2800" b="1" u="sng" dirty="0">
                <a:sym typeface="Wingdings"/>
              </a:rPr>
              <a:t>Investment Fund: 25% goes to Evangelism; 2.5% goes to NAD projects, 72.5% is distributed to the world divisions and their institutions</a:t>
            </a:r>
            <a:endParaRPr lang="es-ES_tradnl" sz="2800" dirty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4774283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818D04B-79ED-9E4B-A570-44B4B9EE3347}"/>
              </a:ext>
            </a:extLst>
          </p:cNvPr>
          <p:cNvSpPr txBox="1"/>
          <p:nvPr/>
        </p:nvSpPr>
        <p:spPr>
          <a:xfrm>
            <a:off x="249383" y="912768"/>
            <a:ext cx="1085832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Offerings to the Conference budget </a:t>
            </a:r>
            <a:r>
              <a:rPr lang="es-ES_tradnl" sz="3200" b="1" dirty="0"/>
              <a:t>(NJ </a:t>
            </a:r>
            <a:r>
              <a:rPr lang="es-ES_tradnl" sz="3200" b="1" dirty="0" err="1"/>
              <a:t>Advance</a:t>
            </a:r>
            <a:r>
              <a:rPr lang="es-ES_tradnl" sz="3200" b="1" dirty="0"/>
              <a:t> )</a:t>
            </a:r>
          </a:p>
          <a:p>
            <a:pPr algn="ctr">
              <a:buNone/>
            </a:pPr>
            <a:endParaRPr lang="es-ES_tradnl" sz="3200" b="1" dirty="0"/>
          </a:p>
          <a:p>
            <a:pPr algn="r">
              <a:buNone/>
            </a:pPr>
            <a:r>
              <a:rPr lang="es-ES_tradnl" sz="4000" b="1" i="1" dirty="0" err="1"/>
              <a:t>Evangelism</a:t>
            </a:r>
            <a:r>
              <a:rPr lang="es-ES_tradnl" sz="4000" b="1" i="1" dirty="0"/>
              <a:t>..................................35%</a:t>
            </a:r>
          </a:p>
          <a:p>
            <a:pPr algn="r">
              <a:buNone/>
            </a:pPr>
            <a:r>
              <a:rPr lang="es-ES_tradnl" sz="4000" b="1" i="1" dirty="0" err="1"/>
              <a:t>Subsidy</a:t>
            </a:r>
            <a:r>
              <a:rPr lang="es-ES_tradnl" sz="4000" b="1" i="1" dirty="0"/>
              <a:t> </a:t>
            </a:r>
            <a:r>
              <a:rPr lang="es-ES_tradnl" sz="4000" b="1" i="1" dirty="0" err="1"/>
              <a:t>for</a:t>
            </a:r>
            <a:r>
              <a:rPr lang="es-ES_tradnl" sz="4000" b="1" i="1" dirty="0"/>
              <a:t> </a:t>
            </a:r>
            <a:r>
              <a:rPr lang="es-ES_tradnl" sz="4000" b="1" i="1" dirty="0" err="1"/>
              <a:t>church</a:t>
            </a:r>
            <a:r>
              <a:rPr lang="es-ES_tradnl" sz="4000" b="1" i="1" dirty="0"/>
              <a:t> </a:t>
            </a:r>
            <a:r>
              <a:rPr lang="es-ES_tradnl" sz="4000" b="1" i="1" dirty="0" err="1"/>
              <a:t>construction</a:t>
            </a:r>
            <a:r>
              <a:rPr lang="es-ES_tradnl" sz="4000" b="1" i="1" dirty="0"/>
              <a:t>..…..45% </a:t>
            </a:r>
          </a:p>
          <a:p>
            <a:pPr algn="r">
              <a:buNone/>
            </a:pPr>
            <a:r>
              <a:rPr lang="es-ES_tradnl" sz="4000" b="1" i="1" dirty="0" err="1"/>
              <a:t>Education</a:t>
            </a:r>
            <a:r>
              <a:rPr lang="es-ES_tradnl" sz="4000" b="1" i="1" dirty="0"/>
              <a:t> ..……………………….….…20%</a:t>
            </a:r>
          </a:p>
          <a:p>
            <a:pPr algn="ctr">
              <a:buNone/>
            </a:pPr>
            <a:endParaRPr lang="es-ES_tradnl" sz="3200" dirty="0"/>
          </a:p>
          <a:p>
            <a:pPr algn="ctr"/>
            <a:endParaRPr lang="es-ES_tradnl" sz="4000" dirty="0"/>
          </a:p>
        </p:txBody>
      </p:sp>
    </p:spTree>
    <p:extLst>
      <p:ext uri="{BB962C8B-B14F-4D97-AF65-F5344CB8AC3E}">
        <p14:creationId xmlns:p14="http://schemas.microsoft.com/office/powerpoint/2010/main" val="10267539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82175-3DEE-494A-BCE5-B1362D54A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734" y="198740"/>
            <a:ext cx="6162228" cy="2641442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/>
              <a:t>financial report that must be presented at church meetings</a:t>
            </a:r>
          </a:p>
        </p:txBody>
      </p:sp>
    </p:spTree>
    <p:extLst>
      <p:ext uri="{BB962C8B-B14F-4D97-AF65-F5344CB8AC3E}">
        <p14:creationId xmlns:p14="http://schemas.microsoft.com/office/powerpoint/2010/main" val="10037263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EE6C75A5-F4B8-415F-B4EA-A9AD45087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D9CC178-C06A-480F-AAFC-127638C29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7235C6D-8D65-4BC6-AE0E-523AB3C8D5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6A829886-F985-774C-8490-2CDED5C159D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" b="53453"/>
          <a:stretch/>
        </p:blipFill>
        <p:spPr>
          <a:xfrm>
            <a:off x="-180109" y="10"/>
            <a:ext cx="12940145" cy="8188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591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9">
            <a:extLst>
              <a:ext uri="{FF2B5EF4-FFF2-40B4-BE49-F238E27FC236}">
                <a16:creationId xmlns:a16="http://schemas.microsoft.com/office/drawing/2014/main" id="{EE6C75A5-F4B8-415F-B4EA-A9AD45087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D9CC178-C06A-480F-AAFC-127638C29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7235C6D-8D65-4BC6-AE0E-523AB3C8D5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7F496BA6-ECB3-FC41-B3E2-B0D298ABA1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584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291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EE6C75A5-F4B8-415F-B4EA-A9AD45087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D9CC178-C06A-480F-AAFC-127638C29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7235C6D-8D65-4BC6-AE0E-523AB3C8D5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5639F6AA-EEEB-F74B-BECD-99F94EF2DD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1" b="5401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5837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EE6C75A5-F4B8-415F-B4EA-A9AD45087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D9CC178-C06A-480F-AAFC-127638C29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7235C6D-8D65-4BC6-AE0E-523AB3C8D5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9257C189-8598-9545-81F4-E8CF1F3EB9C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" b="5373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8558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7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8F755-F841-4CED-A857-8D2B25DE4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21CF4-E2B6-4E08-9750-86E57E856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1708" y="2121408"/>
            <a:ext cx="5766539" cy="405079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0829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EA8D8-468D-DD41-93AE-4B9D64AE9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944" y="2116421"/>
            <a:ext cx="7121238" cy="1194816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7200" b="1" i="1" dirty="0"/>
              <a:t>Audit Reports</a:t>
            </a:r>
          </a:p>
        </p:txBody>
      </p:sp>
    </p:spTree>
    <p:extLst>
      <p:ext uri="{BB962C8B-B14F-4D97-AF65-F5344CB8AC3E}">
        <p14:creationId xmlns:p14="http://schemas.microsoft.com/office/powerpoint/2010/main" val="25443994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B317CFBF-8AB7-45BD-9E93-D544304501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8B3A8ECB-5AA7-4CCB-89F6-29E203FA01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74C44A3B-9DEA-41D8-A5B4-1D45E89978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9C9664EF-0D74-4781-B4B4-646A93B50B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54C0CC2-F056-47AD-A361-F33F5EE97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999"/>
          </a:xfrm>
          <a:prstGeom prst="rect">
            <a:avLst/>
          </a:prstGeom>
          <a:blipFill dpi="0" rotWithShape="1">
            <a:blip r:embed="rId5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CD560C9F-7A8F-4FBA-BD3A-EB75B62E4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 w="22225">
            <a:solidFill>
              <a:srgbClr val="9D82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321B144-6DFE-7E43-B793-3F6B38ADAD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-611881" y="770006"/>
            <a:ext cx="7652804" cy="54750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C1FA240-C3F5-C14A-850F-5E5A0B43A2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5118086" y="671837"/>
            <a:ext cx="7758542" cy="586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691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46251-957E-2F43-B17C-5C51C614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35" y="173181"/>
            <a:ext cx="7481455" cy="1759528"/>
          </a:xfrm>
          <a:solidFill>
            <a:schemeClr val="dk1">
              <a:alpha val="34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Purchase, construction or remodeling of churches</a:t>
            </a:r>
          </a:p>
        </p:txBody>
      </p:sp>
    </p:spTree>
    <p:extLst>
      <p:ext uri="{BB962C8B-B14F-4D97-AF65-F5344CB8AC3E}">
        <p14:creationId xmlns:p14="http://schemas.microsoft.com/office/powerpoint/2010/main" val="1220829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C5677-6AD0-D648-89DB-3FB4FF21C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164" y="674557"/>
            <a:ext cx="10681854" cy="5740097"/>
          </a:xfrm>
          <a:solidFill>
            <a:schemeClr val="dk1">
              <a:alpha val="34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has to be coordinated with the Treasury Department</a:t>
            </a:r>
          </a:p>
          <a:p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Church Board  and the Constituent church members (Business Meeting) need to approve the project.</a:t>
            </a:r>
          </a:p>
          <a:p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NJC Executive Committee Board and ADCOM need to approve the loan and the project before the project begins.</a:t>
            </a:r>
          </a:p>
          <a:p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NJC Administrators are responsible for reviewing and signing the contract. The local pastor or Treasurer can not sign the contract.</a:t>
            </a:r>
            <a:endParaRPr lang="es-ES_tradnl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3200" dirty="0"/>
          </a:p>
          <a:p>
            <a:endParaRPr lang="es-ES_tradnl" sz="3200" dirty="0"/>
          </a:p>
        </p:txBody>
      </p:sp>
    </p:spTree>
    <p:extLst>
      <p:ext uri="{BB962C8B-B14F-4D97-AF65-F5344CB8AC3E}">
        <p14:creationId xmlns:p14="http://schemas.microsoft.com/office/powerpoint/2010/main" val="1240924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0B75A-74A1-E14B-B40E-9D8082D1F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051" y="221672"/>
            <a:ext cx="10855037" cy="1440873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Taxes on properties not used as part of the church service</a:t>
            </a:r>
            <a:r>
              <a:rPr lang="es-ES_tradnl" dirty="0"/>
              <a:t> </a:t>
            </a:r>
            <a:br>
              <a:rPr lang="es-ES_tradnl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5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2000" r="-4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0881C-D870-444A-AA3C-8E74F8AD9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9164" y="443347"/>
            <a:ext cx="8312727" cy="5749635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Reasons:</a:t>
            </a:r>
          </a:p>
          <a:p>
            <a:pPr marL="0" indent="0">
              <a:buNone/>
            </a:pP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Houses of the churches are rented to brothers and not to ministers (pastors)</a:t>
            </a:r>
          </a:p>
          <a:p>
            <a:pPr marL="0" indent="0">
              <a:buNone/>
            </a:pPr>
            <a:endParaRPr lang="en-US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Houses of churches or attached properties that are not used for religious services</a:t>
            </a:r>
          </a:p>
          <a:p>
            <a:pPr marL="0" indent="0">
              <a:buNone/>
            </a:pPr>
            <a:endParaRPr lang="en-US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Properties acquired by churches that pay taxes</a:t>
            </a:r>
          </a:p>
          <a:p>
            <a:pPr marL="0" indent="0">
              <a:buNone/>
            </a:pPr>
            <a:endParaRPr lang="en-US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Properties of churches that are rented to schools and not used for religious services</a:t>
            </a:r>
            <a:endParaRPr lang="es-ES_tradnl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S_tradnl" sz="3200" dirty="0"/>
          </a:p>
        </p:txBody>
      </p:sp>
    </p:spTree>
    <p:extLst>
      <p:ext uri="{BB962C8B-B14F-4D97-AF65-F5344CB8AC3E}">
        <p14:creationId xmlns:p14="http://schemas.microsoft.com/office/powerpoint/2010/main" val="32216835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E83EAD-2C57-421E-A709-7FD0431CC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4144" y="2121408"/>
            <a:ext cx="4284103" cy="405079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5900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04F8F-9D55-F345-90A1-B1DF3F11D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474401"/>
            <a:ext cx="10058400" cy="1609344"/>
          </a:xfrm>
        </p:spPr>
        <p:txBody>
          <a:bodyPr>
            <a:normAutofit fontScale="90000"/>
          </a:bodyPr>
          <a:lstStyle/>
          <a:p>
            <a:pPr algn="ctr"/>
            <a:br>
              <a:rPr lang="es-ES_tradnl" dirty="0"/>
            </a:br>
            <a:br>
              <a:rPr lang="es-ES_tradnl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4375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42520C1-9760-014A-A8E9-C93942606E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1074308"/>
              </p:ext>
            </p:extLst>
          </p:nvPr>
        </p:nvGraphicFramePr>
        <p:xfrm>
          <a:off x="360218" y="33863"/>
          <a:ext cx="11069784" cy="6699452"/>
        </p:xfrm>
        <a:graphic>
          <a:graphicData uri="http://schemas.openxmlformats.org/drawingml/2006/table">
            <a:tbl>
              <a:tblPr/>
              <a:tblGrid>
                <a:gridCol w="49713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20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90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20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41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22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2900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241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8748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72843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Iglesia</a:t>
                      </a: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en-US" sz="900" b="1" i="0" u="none" strike="noStrike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Adventista</a:t>
                      </a: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en-US" sz="900" b="1" i="0" u="none" strike="noStrike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Hispana</a:t>
                      </a: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de </a:t>
                      </a:r>
                      <a:r>
                        <a:rPr lang="en-US" sz="900" b="1" i="0" u="none" strike="noStrike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xxxx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301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Recomendación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para el </a:t>
                      </a:r>
                      <a:r>
                        <a:rPr lang="en-US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Presupuesto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del 2018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301"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099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598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Presupuesto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$2,552.00 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$30,624.00 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100%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099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67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sng" strike="noStrike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Gastos</a:t>
                      </a:r>
                      <a:r>
                        <a:rPr lang="en-US" sz="800" b="1" i="0" u="sng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en-US" sz="800" b="1" i="0" u="sng" strike="noStrike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Fijos</a:t>
                      </a:r>
                      <a:r>
                        <a:rPr lang="en-US" sz="800" b="1" i="0" u="sng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y Variables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Mensual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Monto Anual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Porcentaje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099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09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Gastos de Iglesia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200.00 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2,400.00 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7.84%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09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Fondos de Hipoteca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1,300.00 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15,600.00 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50.94%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09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Limpieza de Iglesia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0.00%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09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Dumpster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50.00 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600.00 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1.96%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09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Copiadora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135.00 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1,620.00 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5.29%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209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Utilidades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700.00 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8,400.00 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27.43%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09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Seguro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60.00 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720.00 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2.35%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209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</a:t>
                      </a:r>
                      <a:r>
                        <a:rPr lang="en-US" sz="800" b="0" i="0" u="none" strike="noStrike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Gastos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en-US" sz="800" b="0" i="0" u="none" strike="noStrike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Fijos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Y Variables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2,445.00 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29,340.00 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95.81%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2099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2099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209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sng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Departamentos Combinados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2099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209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Club de aventureros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14.00 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13%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168.00 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0.55%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209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Club de Conquistadores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0%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0.00%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209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Dorcas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14.00 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13%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168.00 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0.55%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209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Escuela Sabática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15.00 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14%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180.00 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0.59%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209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Evangelismo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20.00 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19%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240.00 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0.78%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209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Fondo de Emergencia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30.00 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28%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360.00 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1.18%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209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Ministerio de Jóvenes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14.00 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13%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168.00 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0.55%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209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Comunicaciones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0%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0.00%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8209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Ministerio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de la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Mujer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0%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0.00%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8209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Ahorros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0%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0.00%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30767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Departamentos Combinados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107.00 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100%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1,284.00 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4.19%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82099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82099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93946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80F50-B256-794F-88CE-B8BB92E2D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2912" y="225725"/>
            <a:ext cx="10058400" cy="73456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Treasury Department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963BFA1-BB81-0A48-B1A3-2EB01FABF7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46164" y="2279320"/>
            <a:ext cx="1433777" cy="1442852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8D7D4CF-186F-784E-99CB-A1AC76FB43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164" y="5174707"/>
            <a:ext cx="1433777" cy="14362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50702E0-54C8-6C48-8CC1-DB696DB682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164" y="3699189"/>
            <a:ext cx="1433777" cy="14804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B3EF54-0713-3F4F-81CB-E7F87E9ED9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4672" y="3798849"/>
            <a:ext cx="1337842" cy="14143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A0F4FB-B756-554E-85E2-E5FF8E875A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4672" y="5213189"/>
            <a:ext cx="1323846" cy="145505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9232AE3-95DC-A844-9C6A-1D1E387F720F}"/>
              </a:ext>
            </a:extLst>
          </p:cNvPr>
          <p:cNvSpPr txBox="1"/>
          <p:nvPr/>
        </p:nvSpPr>
        <p:spPr>
          <a:xfrm>
            <a:off x="1879941" y="2673833"/>
            <a:ext cx="241069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Carlos Portanova</a:t>
            </a:r>
          </a:p>
          <a:p>
            <a:r>
              <a:rPr lang="en-US" sz="1400" b="1" dirty="0" err="1"/>
              <a:t>Undertreasurer</a:t>
            </a:r>
            <a:endParaRPr lang="en-US" sz="1400" b="1" dirty="0"/>
          </a:p>
          <a:p>
            <a:r>
              <a:rPr lang="en-US" sz="1200" dirty="0">
                <a:hlinkClick r:id="rId8"/>
              </a:rPr>
              <a:t>cportanova@njcsda.org</a:t>
            </a:r>
            <a:endParaRPr lang="en-US" sz="1200" dirty="0"/>
          </a:p>
          <a:p>
            <a:r>
              <a:rPr lang="en-US" sz="1200" dirty="0"/>
              <a:t>609-802-0860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A9B495-075B-6846-96DB-340CB570D820}"/>
              </a:ext>
            </a:extLst>
          </p:cNvPr>
          <p:cNvSpPr txBox="1"/>
          <p:nvPr/>
        </p:nvSpPr>
        <p:spPr>
          <a:xfrm>
            <a:off x="1946022" y="5345849"/>
            <a:ext cx="39860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Amalia </a:t>
            </a:r>
            <a:r>
              <a:rPr lang="en-US" sz="1400" dirty="0" err="1"/>
              <a:t>Aguero</a:t>
            </a:r>
            <a:endParaRPr lang="en-US" sz="1400" dirty="0"/>
          </a:p>
          <a:p>
            <a:r>
              <a:rPr lang="en-US" sz="1400" b="1" dirty="0"/>
              <a:t>Accountant</a:t>
            </a:r>
          </a:p>
          <a:p>
            <a:r>
              <a:rPr lang="en-US" sz="1200" dirty="0"/>
              <a:t>Church Insurance &amp; Payroll (Locally Funded) &amp; Billing</a:t>
            </a:r>
          </a:p>
          <a:p>
            <a:r>
              <a:rPr lang="en-US" sz="1200" dirty="0">
                <a:hlinkClick r:id="rId9"/>
              </a:rPr>
              <a:t>aaguero@njcsda.org</a:t>
            </a:r>
            <a:endParaRPr lang="en-US" sz="1200" dirty="0"/>
          </a:p>
          <a:p>
            <a:r>
              <a:rPr lang="en-US" sz="1200" dirty="0"/>
              <a:t>609-802-0860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8A123F-039E-5646-A0C7-7D57F154A855}"/>
              </a:ext>
            </a:extLst>
          </p:cNvPr>
          <p:cNvSpPr txBox="1"/>
          <p:nvPr/>
        </p:nvSpPr>
        <p:spPr>
          <a:xfrm>
            <a:off x="1946022" y="4019174"/>
            <a:ext cx="22785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Edwin Rivera</a:t>
            </a:r>
          </a:p>
          <a:p>
            <a:r>
              <a:rPr lang="en-US" sz="1400" b="1" dirty="0"/>
              <a:t>Senior Accountant</a:t>
            </a:r>
          </a:p>
          <a:p>
            <a:r>
              <a:rPr lang="en-US" sz="1200" dirty="0"/>
              <a:t>Payroll, Properties &amp; Jewel</a:t>
            </a:r>
          </a:p>
          <a:p>
            <a:r>
              <a:rPr lang="en-US" sz="1200" dirty="0">
                <a:hlinkClick r:id="rId10"/>
              </a:rPr>
              <a:t>erivera@njcsda.org</a:t>
            </a:r>
            <a:endParaRPr lang="en-US" sz="1200" dirty="0"/>
          </a:p>
          <a:p>
            <a:r>
              <a:rPr lang="en-US" sz="1200" dirty="0"/>
              <a:t>609-802-0863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B45849-7676-8447-ADA9-DEC06A536DE3}"/>
              </a:ext>
            </a:extLst>
          </p:cNvPr>
          <p:cNvSpPr txBox="1"/>
          <p:nvPr/>
        </p:nvSpPr>
        <p:spPr>
          <a:xfrm>
            <a:off x="8235073" y="2655153"/>
            <a:ext cx="214745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Yerusi</a:t>
            </a:r>
            <a:r>
              <a:rPr lang="en-US" sz="1400" dirty="0"/>
              <a:t> Fajardo</a:t>
            </a:r>
          </a:p>
          <a:p>
            <a:r>
              <a:rPr lang="en-US" sz="1400" b="1" dirty="0"/>
              <a:t>Auditor</a:t>
            </a:r>
          </a:p>
          <a:p>
            <a:r>
              <a:rPr lang="en-US" sz="1200" dirty="0">
                <a:hlinkClick r:id="rId11"/>
              </a:rPr>
              <a:t>yfajardo@njcsda.org</a:t>
            </a:r>
            <a:endParaRPr lang="en-US" sz="1200" dirty="0"/>
          </a:p>
          <a:p>
            <a:r>
              <a:rPr lang="en-US" sz="1200" dirty="0"/>
              <a:t>609-802-0864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3951805-18C7-AF40-9D1E-EA2D2CCAFF6D}"/>
              </a:ext>
            </a:extLst>
          </p:cNvPr>
          <p:cNvSpPr txBox="1"/>
          <p:nvPr/>
        </p:nvSpPr>
        <p:spPr>
          <a:xfrm>
            <a:off x="8335158" y="4031522"/>
            <a:ext cx="235764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Liliana L Nunez</a:t>
            </a:r>
          </a:p>
          <a:p>
            <a:r>
              <a:rPr lang="en-US" sz="1400" b="1" dirty="0"/>
              <a:t>Receptionist/Secretary</a:t>
            </a:r>
            <a:endParaRPr lang="en-US" b="1" dirty="0"/>
          </a:p>
          <a:p>
            <a:r>
              <a:rPr lang="en-US" sz="1200" dirty="0">
                <a:hlinkClick r:id="rId12"/>
              </a:rPr>
              <a:t>lnunez@njcsda.org</a:t>
            </a:r>
            <a:endParaRPr lang="en-US" sz="1200" dirty="0"/>
          </a:p>
          <a:p>
            <a:r>
              <a:rPr lang="en-US" sz="1200" dirty="0"/>
              <a:t>609-802-0840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4E2F84C-A69D-2847-A529-D3829132B56B}"/>
              </a:ext>
            </a:extLst>
          </p:cNvPr>
          <p:cNvSpPr txBox="1"/>
          <p:nvPr/>
        </p:nvSpPr>
        <p:spPr>
          <a:xfrm>
            <a:off x="8335158" y="5394144"/>
            <a:ext cx="23576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Alberto Vazquez</a:t>
            </a:r>
          </a:p>
          <a:p>
            <a:r>
              <a:rPr lang="en-US" sz="1400" b="1" dirty="0"/>
              <a:t>Information Systems Support Specialist-Jewel</a:t>
            </a:r>
          </a:p>
          <a:p>
            <a:r>
              <a:rPr lang="en-US" sz="1200" dirty="0">
                <a:hlinkClick r:id="rId13"/>
              </a:rPr>
              <a:t>help@njcsda.org</a:t>
            </a:r>
            <a:endParaRPr lang="en-US" sz="1200" dirty="0"/>
          </a:p>
          <a:p>
            <a:r>
              <a:rPr lang="en-US" sz="1200" dirty="0"/>
              <a:t>609-802-0836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2B29F08-4214-5F48-9D7E-9C23F2B2D78C}"/>
              </a:ext>
            </a:extLst>
          </p:cNvPr>
          <p:cNvSpPr txBox="1"/>
          <p:nvPr/>
        </p:nvSpPr>
        <p:spPr>
          <a:xfrm>
            <a:off x="8235073" y="1226027"/>
            <a:ext cx="298109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Luis Lebron</a:t>
            </a:r>
          </a:p>
          <a:p>
            <a:r>
              <a:rPr lang="en-US" sz="1400" b="1" dirty="0"/>
              <a:t>Jr. Accountant</a:t>
            </a:r>
          </a:p>
          <a:p>
            <a:r>
              <a:rPr lang="en-US" sz="1400" dirty="0"/>
              <a:t>Remittances &amp; Accounts Payables</a:t>
            </a:r>
          </a:p>
          <a:p>
            <a:r>
              <a:rPr lang="en-US" sz="1200" dirty="0">
                <a:hlinkClick r:id="rId14"/>
              </a:rPr>
              <a:t>llebron@njcsda.org</a:t>
            </a:r>
            <a:endParaRPr lang="en-US" sz="1200" dirty="0"/>
          </a:p>
          <a:p>
            <a:r>
              <a:rPr lang="en-US" sz="1200" dirty="0"/>
              <a:t>609-802-0865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C07D56A-4A26-984E-A6BC-12116F683A8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04672" y="984256"/>
            <a:ext cx="1348728" cy="14102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6E39B47-11CD-714F-BA91-4DBACE1AA2BD}"/>
              </a:ext>
            </a:extLst>
          </p:cNvPr>
          <p:cNvSpPr txBox="1"/>
          <p:nvPr/>
        </p:nvSpPr>
        <p:spPr>
          <a:xfrm>
            <a:off x="1941380" y="1358169"/>
            <a:ext cx="16992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Karen </a:t>
            </a:r>
            <a:r>
              <a:rPr lang="en-US" sz="1400" dirty="0" err="1"/>
              <a:t>Senecal</a:t>
            </a:r>
            <a:endParaRPr lang="en-US" sz="1400" dirty="0"/>
          </a:p>
          <a:p>
            <a:r>
              <a:rPr lang="en-US" sz="1400" b="1" dirty="0"/>
              <a:t>Treasurer</a:t>
            </a:r>
          </a:p>
          <a:p>
            <a:r>
              <a:rPr lang="en-US" sz="1200" dirty="0"/>
              <a:t>609-802-0860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6D42B52-9D56-2542-B630-712F30EAC62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46164" y="817834"/>
            <a:ext cx="1433777" cy="151618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6DBBA4A-7317-254F-BA11-84267EEB89A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804672" y="2385483"/>
            <a:ext cx="1348728" cy="139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8026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3904</TotalTime>
  <Words>936</Words>
  <Application>Microsoft Macintosh PowerPoint</Application>
  <PresentationFormat>Widescreen</PresentationFormat>
  <Paragraphs>196</Paragraphs>
  <Slides>24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Arial</vt:lpstr>
      <vt:lpstr>Arial Black</vt:lpstr>
      <vt:lpstr>Calibri</vt:lpstr>
      <vt:lpstr>Rockwell</vt:lpstr>
      <vt:lpstr>Rockwell Condensed</vt:lpstr>
      <vt:lpstr>Rockwell Extra Bold</vt:lpstr>
      <vt:lpstr>Wingdings</vt:lpstr>
      <vt:lpstr>Wood Type</vt:lpstr>
      <vt:lpstr>Clip</vt:lpstr>
      <vt:lpstr>Elders’ Retreat New Jersey Conference</vt:lpstr>
      <vt:lpstr>Returning Tithe and Offerings to the New Jersey Conference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financial report that must be presented at church meetings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Audit Reports</vt:lpstr>
      <vt:lpstr>PowerPoint Presentation</vt:lpstr>
      <vt:lpstr>Purchase, construction or remodeling of churches</vt:lpstr>
      <vt:lpstr>PowerPoint Presentation</vt:lpstr>
      <vt:lpstr> Taxes on properties not used as part of the church service  </vt:lpstr>
      <vt:lpstr>PowerPoint Presentation</vt:lpstr>
      <vt:lpstr>PowerPoint Presentation</vt:lpstr>
      <vt:lpstr>  </vt:lpstr>
      <vt:lpstr>PowerPoint Presentation</vt:lpstr>
      <vt:lpstr>Treasury Department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Retiro de Ancianos</dc:title>
  <dc:creator>MThorp</dc:creator>
  <cp:lastModifiedBy>Anthony Baffi</cp:lastModifiedBy>
  <cp:revision>43</cp:revision>
  <dcterms:created xsi:type="dcterms:W3CDTF">2018-11-08T16:29:43Z</dcterms:created>
  <dcterms:modified xsi:type="dcterms:W3CDTF">2020-11-10T23:21:36Z</dcterms:modified>
</cp:coreProperties>
</file>